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C948"/>
    <a:srgbClr val="861F6B"/>
    <a:srgbClr val="65AFBC"/>
    <a:srgbClr val="0164A9"/>
    <a:srgbClr val="0069B1"/>
    <a:srgbClr val="5D9B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2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5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597A18-6456-B1F8-C34F-4250356186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451E2E0-F9B5-4E35-EF47-C931FFB339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805DAB-E165-7572-96A6-1BB279651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E45BB27-A383-EFBF-51A8-B9B7C5FD0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A66A87-3511-FD45-6025-FC99B6A08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90768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139581-6177-3373-6F2F-943E588BF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DBC1B89-8B8F-03BF-BF5D-CE9BBE2FAA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812F4A-6477-9C56-455A-266A939F2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C1A8FD2-C2EF-5CA9-27E8-57C2DBA30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F6542E-1ED8-107F-E2C4-E17D4B571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9035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0C90C93-B22E-9050-81DA-670FF6FCBF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4817AD-E474-14E4-41EB-CCBA0E0A36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B6EA780-7778-3FDE-1268-783C67CB7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A7FF40-8321-BFDF-ECC4-52D6D2B2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0A6B568-F842-0DF8-D6FB-C4CBCB69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109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B25F608-9C67-E625-195F-46BF309E72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A66125D-F013-16D3-2334-D1BF6E09C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446B88-3A61-15D8-EE5D-2BC7DA993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26BFA5C-FE26-E2F3-B007-7C678D7EF2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6E5C866-15BA-B1FD-6D06-4BA4C7CE7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0809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C01114-40BD-58D8-78C4-234C12BCD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2A5CF93-FCF0-F04D-BBD6-698DE32AD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79E5230-6F8A-3688-4BFD-4906072CD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2898D-A883-F7C5-5836-6AADF93A1E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C60C4D-4233-EA43-0354-A8AFDB36C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0696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1DB3BB-24E6-7081-2037-05289015E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2445B93-D6A6-5E9F-A541-5D8A052FB65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4FB8802-E3BE-022F-08F0-427E5CEE0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362EA00-E8F2-A276-5A96-F0D29F1DC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EDA390D-A031-B156-E51E-999A87BC1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D023021-ECAC-96F3-6E29-A7B5F456D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385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6E26F1-DBD2-4E93-3C4A-F622A819E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B2C7F1-7940-2B84-C346-1847858C9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2B25743-A8A8-4483-6FB2-729D98E73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AED1E62-18C6-0D45-7CF0-C873C9ACA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6472DA2-713B-8B81-4FD2-E4970867AA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4A34610-0F4A-51D7-8A90-F29DCFE22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630C0A8-3842-4027-1341-59CCF57C2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A425DED-70E3-2DA2-CB3C-AFD1C995E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693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2CC742-D735-9D89-14D9-48613A523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52F0BB8-5C96-40D1-EF70-B4308DED6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E7B2F73-19FC-1270-600C-59CAB945F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FB0B185-8F78-37E0-302F-76598796D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1106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E860CB20-8D14-8CD2-82D0-494559E48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B6A7B2C-473E-EF38-0157-19C778A3E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A26F738-39D6-DDDB-2EF5-390678501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982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13124C-B01B-6AD5-F21A-8061C375C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5CD8C66-C855-163B-F28D-B08F644ECE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DF1DDE6-D5F6-80E1-D0B0-B98ACD8D8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EF45C7C-F731-9DE8-F7F0-7B3FC51F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805CC61-4D64-BDA2-B250-CCC2EBFCF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FAEBD55-4ECC-6397-864D-019769DC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638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076341-5AC0-95EA-DB80-4713F2724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2E22261-A59C-A942-3881-38B27A37D9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CE1E727-61B5-613F-EA77-CA4200D53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F212F96-D673-83EA-5C28-9AC286BE87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59380EF-DEDD-CB20-1894-5B88DDA2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89F9598-4D98-5B2D-9518-3F6AA59C3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796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E9747BB-1C9A-59E9-03DC-49431C5C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5E48F17-9378-669B-25FC-2C51538D8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C9CB77A-8D22-C869-E19A-0D0FC86051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0BE0B-FE0C-44AD-BB84-3195ABC8E139}" type="datetimeFigureOut">
              <a:rPr lang="de-DE" smtClean="0"/>
              <a:t>17.02.2025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5A84CAB-986A-567D-A98D-BF1C77C08A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AF516B2-65EC-CF6B-FAE7-2F682953B2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80D51-5605-48FB-A0DE-0A125249E9D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1575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feil: nach unten 53">
            <a:extLst>
              <a:ext uri="{FF2B5EF4-FFF2-40B4-BE49-F238E27FC236}">
                <a16:creationId xmlns:a16="http://schemas.microsoft.com/office/drawing/2014/main" id="{B558F17B-87B5-B633-7B8E-ED7AAE502688}"/>
              </a:ext>
            </a:extLst>
          </p:cNvPr>
          <p:cNvSpPr/>
          <p:nvPr/>
        </p:nvSpPr>
        <p:spPr>
          <a:xfrm rot="3498675">
            <a:off x="2912995" y="3116566"/>
            <a:ext cx="169530" cy="792375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Pfeil: nach unten 50">
            <a:extLst>
              <a:ext uri="{FF2B5EF4-FFF2-40B4-BE49-F238E27FC236}">
                <a16:creationId xmlns:a16="http://schemas.microsoft.com/office/drawing/2014/main" id="{73A06302-80C7-5B29-03F4-D01E612125BF}"/>
              </a:ext>
            </a:extLst>
          </p:cNvPr>
          <p:cNvSpPr/>
          <p:nvPr/>
        </p:nvSpPr>
        <p:spPr>
          <a:xfrm rot="18294072">
            <a:off x="8955669" y="3129910"/>
            <a:ext cx="183778" cy="819040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0" name="Rechteck: abgerundete Ecken 39">
            <a:extLst>
              <a:ext uri="{FF2B5EF4-FFF2-40B4-BE49-F238E27FC236}">
                <a16:creationId xmlns:a16="http://schemas.microsoft.com/office/drawing/2014/main" id="{04113C3D-7077-31B0-7FAE-02B7698D68C2}"/>
              </a:ext>
            </a:extLst>
          </p:cNvPr>
          <p:cNvSpPr/>
          <p:nvPr/>
        </p:nvSpPr>
        <p:spPr>
          <a:xfrm>
            <a:off x="9200766" y="3768607"/>
            <a:ext cx="2664000" cy="2501790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9" name="Rechteck: abgerundete Ecken 38">
            <a:extLst>
              <a:ext uri="{FF2B5EF4-FFF2-40B4-BE49-F238E27FC236}">
                <a16:creationId xmlns:a16="http://schemas.microsoft.com/office/drawing/2014/main" id="{7A1E6721-D0D1-B990-96EF-0902D718B51A}"/>
              </a:ext>
            </a:extLst>
          </p:cNvPr>
          <p:cNvSpPr/>
          <p:nvPr/>
        </p:nvSpPr>
        <p:spPr>
          <a:xfrm>
            <a:off x="6296067" y="3768607"/>
            <a:ext cx="2664000" cy="2501790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8" name="Rechteck: abgerundete Ecken 37">
            <a:extLst>
              <a:ext uri="{FF2B5EF4-FFF2-40B4-BE49-F238E27FC236}">
                <a16:creationId xmlns:a16="http://schemas.microsoft.com/office/drawing/2014/main" id="{88DC04D8-E4D5-A7E6-7948-56DEC6A37DE0}"/>
              </a:ext>
            </a:extLst>
          </p:cNvPr>
          <p:cNvSpPr/>
          <p:nvPr/>
        </p:nvSpPr>
        <p:spPr>
          <a:xfrm>
            <a:off x="3394512" y="3763540"/>
            <a:ext cx="2664000" cy="2505801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7" name="Rechteck: abgerundete Ecken 36">
            <a:extLst>
              <a:ext uri="{FF2B5EF4-FFF2-40B4-BE49-F238E27FC236}">
                <a16:creationId xmlns:a16="http://schemas.microsoft.com/office/drawing/2014/main" id="{953505E2-DE6C-C039-787B-C1188F7940FA}"/>
              </a:ext>
            </a:extLst>
          </p:cNvPr>
          <p:cNvSpPr/>
          <p:nvPr/>
        </p:nvSpPr>
        <p:spPr>
          <a:xfrm>
            <a:off x="332864" y="3742980"/>
            <a:ext cx="2520000" cy="2505801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6" name="Rechteck: abgerundete Ecken 35">
            <a:extLst>
              <a:ext uri="{FF2B5EF4-FFF2-40B4-BE49-F238E27FC236}">
                <a16:creationId xmlns:a16="http://schemas.microsoft.com/office/drawing/2014/main" id="{4417E005-E38E-21BE-D851-42620168D60E}"/>
              </a:ext>
            </a:extLst>
          </p:cNvPr>
          <p:cNvSpPr/>
          <p:nvPr/>
        </p:nvSpPr>
        <p:spPr>
          <a:xfrm>
            <a:off x="2728059" y="2401658"/>
            <a:ext cx="6794291" cy="829346"/>
          </a:xfrm>
          <a:prstGeom prst="roundRect">
            <a:avLst/>
          </a:prstGeom>
          <a:solidFill>
            <a:srgbClr val="65AF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: abgerundete Ecken 34">
            <a:extLst>
              <a:ext uri="{FF2B5EF4-FFF2-40B4-BE49-F238E27FC236}">
                <a16:creationId xmlns:a16="http://schemas.microsoft.com/office/drawing/2014/main" id="{7CEE8B8C-BABB-422E-378A-F0E815A4D795}"/>
              </a:ext>
            </a:extLst>
          </p:cNvPr>
          <p:cNvSpPr/>
          <p:nvPr/>
        </p:nvSpPr>
        <p:spPr>
          <a:xfrm>
            <a:off x="700425" y="1200698"/>
            <a:ext cx="10933128" cy="831468"/>
          </a:xfrm>
          <a:prstGeom prst="roundRect">
            <a:avLst/>
          </a:prstGeom>
          <a:solidFill>
            <a:srgbClr val="65AF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4" name="Rechteck: abgerundete Ecken 33">
            <a:extLst>
              <a:ext uri="{FF2B5EF4-FFF2-40B4-BE49-F238E27FC236}">
                <a16:creationId xmlns:a16="http://schemas.microsoft.com/office/drawing/2014/main" id="{2A80FABA-7CD4-6A7F-385B-3C4CADA090F5}"/>
              </a:ext>
            </a:extLst>
          </p:cNvPr>
          <p:cNvSpPr/>
          <p:nvPr/>
        </p:nvSpPr>
        <p:spPr>
          <a:xfrm>
            <a:off x="4800984" y="353365"/>
            <a:ext cx="2688811" cy="478801"/>
          </a:xfrm>
          <a:prstGeom prst="roundRect">
            <a:avLst/>
          </a:prstGeom>
          <a:solidFill>
            <a:srgbClr val="65AF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65A3F3C-1E13-AE58-FFC6-ABFF324E161A}"/>
              </a:ext>
            </a:extLst>
          </p:cNvPr>
          <p:cNvSpPr txBox="1"/>
          <p:nvPr/>
        </p:nvSpPr>
        <p:spPr>
          <a:xfrm>
            <a:off x="4718769" y="382542"/>
            <a:ext cx="2866025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cs typeface="Quire Sans" panose="020B0502040204020203" pitchFamily="34" charset="0"/>
              </a:rPr>
              <a:t>Mitgliederversammlung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1CF17DCC-D68C-06D0-E12B-14E303955EFD}"/>
              </a:ext>
            </a:extLst>
          </p:cNvPr>
          <p:cNvSpPr txBox="1"/>
          <p:nvPr/>
        </p:nvSpPr>
        <p:spPr>
          <a:xfrm>
            <a:off x="5310181" y="1195942"/>
            <a:ext cx="1571133" cy="40011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>
                <a:cs typeface="Quire Sans" panose="020B0502040204020203" pitchFamily="34" charset="0"/>
              </a:rPr>
              <a:t>Vorstand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BFEEB20-8FA1-2CF4-287F-B852A57F60D9}"/>
              </a:ext>
            </a:extLst>
          </p:cNvPr>
          <p:cNvSpPr txBox="1"/>
          <p:nvPr/>
        </p:nvSpPr>
        <p:spPr>
          <a:xfrm>
            <a:off x="658798" y="1520464"/>
            <a:ext cx="188394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Dr. Wolfgang Guth</a:t>
            </a:r>
          </a:p>
          <a:p>
            <a:pPr algn="ctr"/>
            <a:r>
              <a:rPr lang="de-DE" sz="1400" b="1" dirty="0"/>
              <a:t>1. Vorsitzender</a:t>
            </a:r>
            <a:r>
              <a:rPr lang="de-DE" sz="900" dirty="0"/>
              <a:t>(verstorben)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70F599F4-E161-58CF-D1DA-E87065578D4B}"/>
              </a:ext>
            </a:extLst>
          </p:cNvPr>
          <p:cNvSpPr txBox="1"/>
          <p:nvPr/>
        </p:nvSpPr>
        <p:spPr>
          <a:xfrm>
            <a:off x="2516866" y="1520462"/>
            <a:ext cx="201328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Gabriele Schmich-Gehbauer</a:t>
            </a:r>
          </a:p>
          <a:p>
            <a:pPr algn="ctr"/>
            <a:r>
              <a:rPr lang="de-DE" sz="1400" b="1" dirty="0"/>
              <a:t>2. Vorsitzende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7193B8AE-8A4C-B242-B081-958554A93560}"/>
              </a:ext>
            </a:extLst>
          </p:cNvPr>
          <p:cNvSpPr txBox="1"/>
          <p:nvPr/>
        </p:nvSpPr>
        <p:spPr>
          <a:xfrm>
            <a:off x="4669516" y="1528469"/>
            <a:ext cx="14758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Aida Muranovic</a:t>
            </a:r>
          </a:p>
          <a:p>
            <a:pPr algn="ctr"/>
            <a:r>
              <a:rPr lang="de-DE" sz="1400" b="1" dirty="0"/>
              <a:t>3. Vorsitzende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D2CECD4F-936D-E7D0-0D94-BBFC0B97D8F2}"/>
              </a:ext>
            </a:extLst>
          </p:cNvPr>
          <p:cNvSpPr txBox="1"/>
          <p:nvPr/>
        </p:nvSpPr>
        <p:spPr>
          <a:xfrm>
            <a:off x="6289767" y="1520463"/>
            <a:ext cx="14758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Anette Schmitt</a:t>
            </a:r>
          </a:p>
          <a:p>
            <a:pPr algn="ctr"/>
            <a:r>
              <a:rPr lang="de-DE" sz="1400" b="1" dirty="0"/>
              <a:t>Beisitzerin</a:t>
            </a:r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2B1FFBE4-63A8-85BF-9432-3493D7CDB310}"/>
              </a:ext>
            </a:extLst>
          </p:cNvPr>
          <p:cNvSpPr txBox="1"/>
          <p:nvPr/>
        </p:nvSpPr>
        <p:spPr>
          <a:xfrm>
            <a:off x="7905009" y="1528469"/>
            <a:ext cx="190901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Dr. Anne Bredel-Geißler</a:t>
            </a:r>
          </a:p>
          <a:p>
            <a:pPr algn="ctr"/>
            <a:r>
              <a:rPr lang="de-DE" sz="1400" b="1" dirty="0"/>
              <a:t>Beisitzerin</a:t>
            </a: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500A3160-FEC7-9E6F-9BE7-A2BE14079DAE}"/>
              </a:ext>
            </a:extLst>
          </p:cNvPr>
          <p:cNvSpPr txBox="1"/>
          <p:nvPr/>
        </p:nvSpPr>
        <p:spPr>
          <a:xfrm>
            <a:off x="9953387" y="1528469"/>
            <a:ext cx="147587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Rebecca Hauth</a:t>
            </a:r>
          </a:p>
          <a:p>
            <a:pPr algn="ctr"/>
            <a:r>
              <a:rPr lang="de-DE" sz="1400" b="1" dirty="0"/>
              <a:t>Beisitzerin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C59D1F8-CA11-A2BC-66EC-F8980BE0CB4A}"/>
              </a:ext>
            </a:extLst>
          </p:cNvPr>
          <p:cNvSpPr txBox="1"/>
          <p:nvPr/>
        </p:nvSpPr>
        <p:spPr>
          <a:xfrm>
            <a:off x="5629521" y="2409190"/>
            <a:ext cx="105476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000" b="1" dirty="0"/>
              <a:t>Leitung</a:t>
            </a:r>
          </a:p>
        </p:txBody>
      </p:sp>
      <p:pic>
        <p:nvPicPr>
          <p:cNvPr id="16" name="Grafik 15">
            <a:extLst>
              <a:ext uri="{FF2B5EF4-FFF2-40B4-BE49-F238E27FC236}">
                <a16:creationId xmlns:a16="http://schemas.microsoft.com/office/drawing/2014/main" id="{761C7258-78DF-B8F5-F58F-CF14AEF7D0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772570" y="124283"/>
            <a:ext cx="1860983" cy="831467"/>
          </a:xfrm>
          <a:prstGeom prst="rect">
            <a:avLst/>
          </a:prstGeom>
        </p:spPr>
      </p:pic>
      <p:sp>
        <p:nvSpPr>
          <p:cNvPr id="17" name="Textfeld 16">
            <a:extLst>
              <a:ext uri="{FF2B5EF4-FFF2-40B4-BE49-F238E27FC236}">
                <a16:creationId xmlns:a16="http://schemas.microsoft.com/office/drawing/2014/main" id="{EAA3350E-A5E5-0629-AE86-E863FD0692C5}"/>
              </a:ext>
            </a:extLst>
          </p:cNvPr>
          <p:cNvSpPr txBox="1"/>
          <p:nvPr/>
        </p:nvSpPr>
        <p:spPr>
          <a:xfrm>
            <a:off x="6254425" y="2714732"/>
            <a:ext cx="263942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Lena Fleck</a:t>
            </a:r>
          </a:p>
          <a:p>
            <a:pPr algn="ctr"/>
            <a:r>
              <a:rPr lang="de-DE" sz="1400" b="1" dirty="0"/>
              <a:t>Pädagogische Leitung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65B9BCA-B162-1B62-48CC-37E5CFD1CF34}"/>
              </a:ext>
            </a:extLst>
          </p:cNvPr>
          <p:cNvSpPr txBox="1"/>
          <p:nvPr/>
        </p:nvSpPr>
        <p:spPr>
          <a:xfrm>
            <a:off x="2908375" y="2715228"/>
            <a:ext cx="266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Karolin Gärtner</a:t>
            </a:r>
          </a:p>
          <a:p>
            <a:pPr algn="ctr"/>
            <a:r>
              <a:rPr lang="de-DE" sz="1400" b="1" dirty="0"/>
              <a:t>Betriebswirtschaftliche Leitung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CD7DAC94-B848-403B-9273-8024F49602EC}"/>
              </a:ext>
            </a:extLst>
          </p:cNvPr>
          <p:cNvSpPr txBox="1"/>
          <p:nvPr/>
        </p:nvSpPr>
        <p:spPr>
          <a:xfrm>
            <a:off x="821905" y="2583927"/>
            <a:ext cx="12529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/>
              <a:t>Arbeitssicherheit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23A6DD5D-9222-3401-FF5C-1EFA9AD03879}"/>
              </a:ext>
            </a:extLst>
          </p:cNvPr>
          <p:cNvSpPr txBox="1"/>
          <p:nvPr/>
        </p:nvSpPr>
        <p:spPr>
          <a:xfrm>
            <a:off x="956416" y="2779338"/>
            <a:ext cx="9292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/>
              <a:t>Datenschutz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661A76CA-B23D-4974-EB0B-12CD7D14322D}"/>
              </a:ext>
            </a:extLst>
          </p:cNvPr>
          <p:cNvSpPr txBox="1"/>
          <p:nvPr/>
        </p:nvSpPr>
        <p:spPr>
          <a:xfrm>
            <a:off x="9933949" y="2663291"/>
            <a:ext cx="153391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100" b="1" dirty="0"/>
              <a:t>Qualitätsmanagement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5F90B100-8EFA-F96C-7224-4FDC6355AA8C}"/>
              </a:ext>
            </a:extLst>
          </p:cNvPr>
          <p:cNvSpPr txBox="1"/>
          <p:nvPr/>
        </p:nvSpPr>
        <p:spPr>
          <a:xfrm>
            <a:off x="632920" y="3799953"/>
            <a:ext cx="20132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Geschäftsstelle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1A55A591-F628-DA6A-A743-5BEFD8E4EE9F}"/>
              </a:ext>
            </a:extLst>
          </p:cNvPr>
          <p:cNvSpPr txBox="1"/>
          <p:nvPr/>
        </p:nvSpPr>
        <p:spPr>
          <a:xfrm>
            <a:off x="415249" y="4388689"/>
            <a:ext cx="2344160" cy="654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Dagmar Beer</a:t>
            </a:r>
          </a:p>
          <a:p>
            <a:r>
              <a:rPr lang="de-DE" sz="1300" b="1" dirty="0"/>
              <a:t>Assistenz der Gesamtleitung</a:t>
            </a:r>
          </a:p>
          <a:p>
            <a:r>
              <a:rPr lang="de-DE" sz="1300" b="1" dirty="0"/>
              <a:t>Personal und Zentrale Dienste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C71A60DD-9DFD-789A-7D23-C46DA0AEE598}"/>
              </a:ext>
            </a:extLst>
          </p:cNvPr>
          <p:cNvSpPr txBox="1"/>
          <p:nvPr/>
        </p:nvSpPr>
        <p:spPr>
          <a:xfrm>
            <a:off x="431427" y="5042714"/>
            <a:ext cx="2013282" cy="8540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Petra Hofmann</a:t>
            </a:r>
          </a:p>
          <a:p>
            <a:r>
              <a:rPr lang="de-DE" sz="1300" b="1" dirty="0"/>
              <a:t>Sachbearbeitung Buchhaltung und Verwaltung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193B7B6D-8240-D494-A0A7-3B975EB5CF9D}"/>
              </a:ext>
            </a:extLst>
          </p:cNvPr>
          <p:cNvSpPr txBox="1"/>
          <p:nvPr/>
        </p:nvSpPr>
        <p:spPr>
          <a:xfrm>
            <a:off x="3508188" y="3798098"/>
            <a:ext cx="2436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Integrationsfachdienst</a:t>
            </a:r>
          </a:p>
          <a:p>
            <a:pPr algn="ctr"/>
            <a:r>
              <a:rPr lang="de-DE" b="1" dirty="0"/>
              <a:t>Rheinhessen-Nahe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CC8C275E-DF22-ECB9-D86A-879464E6DB88}"/>
              </a:ext>
            </a:extLst>
          </p:cNvPr>
          <p:cNvSpPr txBox="1"/>
          <p:nvPr/>
        </p:nvSpPr>
        <p:spPr>
          <a:xfrm>
            <a:off x="3523507" y="4495025"/>
            <a:ext cx="1851111" cy="45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Lena Fleck</a:t>
            </a:r>
          </a:p>
          <a:p>
            <a:r>
              <a:rPr lang="de-DE" sz="1300" b="1" dirty="0"/>
              <a:t>Teamleitung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7E613991-B7B0-17AA-FDB7-B9C442BF25F9}"/>
              </a:ext>
            </a:extLst>
          </p:cNvPr>
          <p:cNvSpPr txBox="1"/>
          <p:nvPr/>
        </p:nvSpPr>
        <p:spPr>
          <a:xfrm>
            <a:off x="3508188" y="4995880"/>
            <a:ext cx="2268708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Verwaltung Alzey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BBD Arbeitsagenturbezirk Mainz und Bad Kreuznach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EAA Arbeitsagenturbezirk Mainz und Bad Kreuznach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IKB Worms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00D96192-475C-EF4D-53FA-323A0C4E4C42}"/>
              </a:ext>
            </a:extLst>
          </p:cNvPr>
          <p:cNvSpPr txBox="1"/>
          <p:nvPr/>
        </p:nvSpPr>
        <p:spPr>
          <a:xfrm>
            <a:off x="6702511" y="3832976"/>
            <a:ext cx="1851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Tagesstätte</a:t>
            </a:r>
            <a:r>
              <a:rPr lang="de-DE" dirty="0"/>
              <a:t> </a:t>
            </a:r>
            <a:r>
              <a:rPr lang="de-DE" b="1" dirty="0"/>
              <a:t>Oase</a:t>
            </a:r>
          </a:p>
        </p:txBody>
      </p:sp>
      <p:sp>
        <p:nvSpPr>
          <p:cNvPr id="30" name="Textfeld 29">
            <a:extLst>
              <a:ext uri="{FF2B5EF4-FFF2-40B4-BE49-F238E27FC236}">
                <a16:creationId xmlns:a16="http://schemas.microsoft.com/office/drawing/2014/main" id="{4F29CB5C-FA35-A1BC-DD74-E39CEF59D2D8}"/>
              </a:ext>
            </a:extLst>
          </p:cNvPr>
          <p:cNvSpPr txBox="1"/>
          <p:nvPr/>
        </p:nvSpPr>
        <p:spPr>
          <a:xfrm>
            <a:off x="6370077" y="4492450"/>
            <a:ext cx="1851111" cy="45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Martina Tarhri</a:t>
            </a:r>
          </a:p>
          <a:p>
            <a:r>
              <a:rPr lang="de-DE" sz="1300" b="1" dirty="0"/>
              <a:t>Teamleitung</a:t>
            </a: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F02198DB-44C6-B30E-C2A2-4968D89A80D0}"/>
              </a:ext>
            </a:extLst>
          </p:cNvPr>
          <p:cNvSpPr txBox="1"/>
          <p:nvPr/>
        </p:nvSpPr>
        <p:spPr>
          <a:xfrm>
            <a:off x="9308811" y="3846119"/>
            <a:ext cx="24366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b="1" dirty="0"/>
              <a:t>Psychosoziale Assistenz</a:t>
            </a:r>
          </a:p>
          <a:p>
            <a:pPr algn="ctr"/>
            <a:r>
              <a:rPr lang="de-DE" b="1" dirty="0"/>
              <a:t>Soziotherapie</a:t>
            </a: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EC4BBCC9-B852-F6BF-8F51-766CBB4CCB2D}"/>
              </a:ext>
            </a:extLst>
          </p:cNvPr>
          <p:cNvSpPr txBox="1"/>
          <p:nvPr/>
        </p:nvSpPr>
        <p:spPr>
          <a:xfrm>
            <a:off x="9308811" y="4960554"/>
            <a:ext cx="2268708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PA Landkreis AZ-WO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PA Landkreis MZ-Bi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e-DE" sz="1050" dirty="0"/>
              <a:t>Soziotherapie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50F2CAC0-E6FE-6512-518B-D61A4EA0D74A}"/>
              </a:ext>
            </a:extLst>
          </p:cNvPr>
          <p:cNvSpPr txBox="1"/>
          <p:nvPr/>
        </p:nvSpPr>
        <p:spPr>
          <a:xfrm>
            <a:off x="9308811" y="4501091"/>
            <a:ext cx="1851111" cy="453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/>
              <a:t>Sabine Grieser</a:t>
            </a:r>
          </a:p>
          <a:p>
            <a:r>
              <a:rPr lang="de-DE" sz="1300" b="1" dirty="0"/>
              <a:t>Teamleitung</a:t>
            </a:r>
          </a:p>
        </p:txBody>
      </p:sp>
      <p:sp>
        <p:nvSpPr>
          <p:cNvPr id="41" name="Pfeil: nach unten 40">
            <a:extLst>
              <a:ext uri="{FF2B5EF4-FFF2-40B4-BE49-F238E27FC236}">
                <a16:creationId xmlns:a16="http://schemas.microsoft.com/office/drawing/2014/main" id="{E346B034-356D-FB9E-38C1-34860918E151}"/>
              </a:ext>
            </a:extLst>
          </p:cNvPr>
          <p:cNvSpPr/>
          <p:nvPr/>
        </p:nvSpPr>
        <p:spPr>
          <a:xfrm>
            <a:off x="6000748" y="835144"/>
            <a:ext cx="189998" cy="347055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Pfeil: nach unten 41">
            <a:extLst>
              <a:ext uri="{FF2B5EF4-FFF2-40B4-BE49-F238E27FC236}">
                <a16:creationId xmlns:a16="http://schemas.microsoft.com/office/drawing/2014/main" id="{3E598BB3-5A9A-E42B-738C-272C5C8847DA}"/>
              </a:ext>
            </a:extLst>
          </p:cNvPr>
          <p:cNvSpPr/>
          <p:nvPr/>
        </p:nvSpPr>
        <p:spPr>
          <a:xfrm>
            <a:off x="6001001" y="2041423"/>
            <a:ext cx="189998" cy="347055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0" name="Pfeil: nach unten 49">
            <a:extLst>
              <a:ext uri="{FF2B5EF4-FFF2-40B4-BE49-F238E27FC236}">
                <a16:creationId xmlns:a16="http://schemas.microsoft.com/office/drawing/2014/main" id="{9BCF3C5F-4CA4-BA02-C31F-C86F9846B630}"/>
              </a:ext>
            </a:extLst>
          </p:cNvPr>
          <p:cNvSpPr/>
          <p:nvPr/>
        </p:nvSpPr>
        <p:spPr>
          <a:xfrm>
            <a:off x="7489795" y="3268238"/>
            <a:ext cx="189998" cy="489032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56" name="Grafik 55" descr="Ein Bild, das Text, Schild enthält.&#10;&#10;Automatisch generierte Beschreibung">
            <a:extLst>
              <a:ext uri="{FF2B5EF4-FFF2-40B4-BE49-F238E27FC236}">
                <a16:creationId xmlns:a16="http://schemas.microsoft.com/office/drawing/2014/main" id="{26070D3F-F341-0F0F-2329-C1C08F2054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3387" y="6358477"/>
            <a:ext cx="1965841" cy="388127"/>
          </a:xfrm>
          <a:prstGeom prst="rect">
            <a:avLst/>
          </a:prstGeom>
        </p:spPr>
      </p:pic>
      <p:sp>
        <p:nvSpPr>
          <p:cNvPr id="57" name="Pfeil: nach unten 56">
            <a:extLst>
              <a:ext uri="{FF2B5EF4-FFF2-40B4-BE49-F238E27FC236}">
                <a16:creationId xmlns:a16="http://schemas.microsoft.com/office/drawing/2014/main" id="{9996E79E-D24A-DA2C-7814-7A18B385B366}"/>
              </a:ext>
            </a:extLst>
          </p:cNvPr>
          <p:cNvSpPr/>
          <p:nvPr/>
        </p:nvSpPr>
        <p:spPr>
          <a:xfrm rot="3418097">
            <a:off x="6189446" y="3091195"/>
            <a:ext cx="167750" cy="899962"/>
          </a:xfrm>
          <a:prstGeom prst="downArrow">
            <a:avLst/>
          </a:prstGeom>
          <a:solidFill>
            <a:srgbClr val="F0C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8" name="Rechteck: abgerundete Ecken 57">
            <a:extLst>
              <a:ext uri="{FF2B5EF4-FFF2-40B4-BE49-F238E27FC236}">
                <a16:creationId xmlns:a16="http://schemas.microsoft.com/office/drawing/2014/main" id="{46D65741-DF75-872B-C5D3-A98DC1E0B83F}"/>
              </a:ext>
            </a:extLst>
          </p:cNvPr>
          <p:cNvSpPr/>
          <p:nvPr/>
        </p:nvSpPr>
        <p:spPr>
          <a:xfrm>
            <a:off x="700425" y="2522062"/>
            <a:ext cx="1577847" cy="547164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9" name="Rechteck: abgerundete Ecken 58">
            <a:extLst>
              <a:ext uri="{FF2B5EF4-FFF2-40B4-BE49-F238E27FC236}">
                <a16:creationId xmlns:a16="http://schemas.microsoft.com/office/drawing/2014/main" id="{6869B3E7-A919-5D20-AB46-6B4A614B0F08}"/>
              </a:ext>
            </a:extLst>
          </p:cNvPr>
          <p:cNvSpPr/>
          <p:nvPr/>
        </p:nvSpPr>
        <p:spPr>
          <a:xfrm>
            <a:off x="9947037" y="2522062"/>
            <a:ext cx="1518360" cy="547164"/>
          </a:xfrm>
          <a:prstGeom prst="roundRect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3" name="Gerader Verbinder 62">
            <a:extLst>
              <a:ext uri="{FF2B5EF4-FFF2-40B4-BE49-F238E27FC236}">
                <a16:creationId xmlns:a16="http://schemas.microsoft.com/office/drawing/2014/main" id="{E9CB9F3C-617C-56CE-0845-60D114CE03B5}"/>
              </a:ext>
            </a:extLst>
          </p:cNvPr>
          <p:cNvCxnSpPr>
            <a:cxnSpLocks/>
          </p:cNvCxnSpPr>
          <p:nvPr/>
        </p:nvCxnSpPr>
        <p:spPr>
          <a:xfrm>
            <a:off x="2299778" y="2810951"/>
            <a:ext cx="428281" cy="1317"/>
          </a:xfrm>
          <a:prstGeom prst="line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70" name="Textfeld 69">
            <a:extLst>
              <a:ext uri="{FF2B5EF4-FFF2-40B4-BE49-F238E27FC236}">
                <a16:creationId xmlns:a16="http://schemas.microsoft.com/office/drawing/2014/main" id="{ED67D161-4268-5CC7-D31A-FE7EC3BEBBC2}"/>
              </a:ext>
            </a:extLst>
          </p:cNvPr>
          <p:cNvSpPr txBox="1"/>
          <p:nvPr/>
        </p:nvSpPr>
        <p:spPr>
          <a:xfrm>
            <a:off x="1931824" y="6499274"/>
            <a:ext cx="871588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b="1" dirty="0"/>
              <a:t>Legende:       </a:t>
            </a:r>
            <a:r>
              <a:rPr lang="de-DE" sz="900" dirty="0"/>
              <a:t>PA: Psychosoziale Assistenz    </a:t>
            </a:r>
            <a:r>
              <a:rPr lang="de-DE" sz="900" dirty="0" err="1"/>
              <a:t>BeWo</a:t>
            </a:r>
            <a:r>
              <a:rPr lang="de-DE" sz="900" dirty="0"/>
              <a:t>: Betreutes Wohnen   BBD: Berufsbegleitender Dienst   EAA: Einheitliche Ansprechstelle Arbeitgeber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950811D9-683D-4EB2-EDA8-C20B50C6948A}"/>
              </a:ext>
            </a:extLst>
          </p:cNvPr>
          <p:cNvSpPr txBox="1"/>
          <p:nvPr/>
        </p:nvSpPr>
        <p:spPr>
          <a:xfrm>
            <a:off x="202647" y="6499274"/>
            <a:ext cx="143691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000" b="1" dirty="0"/>
              <a:t>Stand: 02/2025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694CAC37-A031-23E4-8FAF-67B5D4843AB3}"/>
              </a:ext>
            </a:extLst>
          </p:cNvPr>
          <p:cNvCxnSpPr>
            <a:cxnSpLocks/>
          </p:cNvCxnSpPr>
          <p:nvPr/>
        </p:nvCxnSpPr>
        <p:spPr>
          <a:xfrm>
            <a:off x="9518756" y="2818798"/>
            <a:ext cx="428281" cy="1317"/>
          </a:xfrm>
          <a:prstGeom prst="line">
            <a:avLst/>
          </a:prstGeom>
          <a:noFill/>
          <a:ln w="25400">
            <a:solidFill>
              <a:srgbClr val="861F6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237951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</Words>
  <Application>Microsoft Office PowerPoint</Application>
  <PresentationFormat>Breitbild</PresentationFormat>
  <Paragraphs>48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Quire Sans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Simone Kaiser</dc:creator>
  <cp:lastModifiedBy>Karolin Gärtner</cp:lastModifiedBy>
  <cp:revision>26</cp:revision>
  <cp:lastPrinted>2024-07-11T07:07:53Z</cp:lastPrinted>
  <dcterms:created xsi:type="dcterms:W3CDTF">2023-03-28T09:25:03Z</dcterms:created>
  <dcterms:modified xsi:type="dcterms:W3CDTF">2025-02-17T08:23:50Z</dcterms:modified>
</cp:coreProperties>
</file>